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798" r:id="rId1"/>
  </p:sldMasterIdLst>
  <p:notesMasterIdLst>
    <p:notesMasterId r:id="rId26"/>
  </p:notesMasterIdLst>
  <p:sldIdLst>
    <p:sldId id="412" r:id="rId2"/>
    <p:sldId id="415" r:id="rId3"/>
    <p:sldId id="414" r:id="rId4"/>
    <p:sldId id="489" r:id="rId5"/>
    <p:sldId id="425" r:id="rId6"/>
    <p:sldId id="426" r:id="rId7"/>
    <p:sldId id="491" r:id="rId8"/>
    <p:sldId id="498" r:id="rId9"/>
    <p:sldId id="428" r:id="rId10"/>
    <p:sldId id="427" r:id="rId11"/>
    <p:sldId id="419" r:id="rId12"/>
    <p:sldId id="499" r:id="rId13"/>
    <p:sldId id="492" r:id="rId14"/>
    <p:sldId id="506" r:id="rId15"/>
    <p:sldId id="500" r:id="rId16"/>
    <p:sldId id="501" r:id="rId17"/>
    <p:sldId id="421" r:id="rId18"/>
    <p:sldId id="502" r:id="rId19"/>
    <p:sldId id="505" r:id="rId20"/>
    <p:sldId id="503" r:id="rId21"/>
    <p:sldId id="504" r:id="rId22"/>
    <p:sldId id="423" r:id="rId23"/>
    <p:sldId id="424" r:id="rId24"/>
    <p:sldId id="4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EAA"/>
    <a:srgbClr val="CCFFCC"/>
    <a:srgbClr val="F2F2F2"/>
    <a:srgbClr val="5F5F5F"/>
    <a:srgbClr val="247FAC"/>
    <a:srgbClr val="49A1F1"/>
    <a:srgbClr val="BCDCFA"/>
    <a:srgbClr val="684789"/>
    <a:srgbClr val="74B7F4"/>
    <a:srgbClr val="060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87" autoAdjust="0"/>
    <p:restoredTop sz="93370" autoAdjust="0"/>
  </p:normalViewPr>
  <p:slideViewPr>
    <p:cSldViewPr snapToGrid="0">
      <p:cViewPr varScale="1">
        <p:scale>
          <a:sx n="68" d="100"/>
          <a:sy n="68" d="100"/>
        </p:scale>
        <p:origin x="774" y="60"/>
      </p:cViewPr>
      <p:guideLst/>
    </p:cSldViewPr>
  </p:slideViewPr>
  <p:outlineViewPr>
    <p:cViewPr>
      <p:scale>
        <a:sx n="33" d="100"/>
        <a:sy n="33" d="100"/>
      </p:scale>
      <p:origin x="0" y="-952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8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6B9666-1019-43DA-A3F0-82280853A000}" type="datetimeFigureOut">
              <a:rPr lang="he-IL" smtClean="0"/>
              <a:t>י"ב/אייר/תשע"ט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5359AE9-36FE-4545-B482-087AF7F7B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049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9AE9-36FE-4545-B482-087AF7F7B7D3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804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9AE9-36FE-4545-B482-087AF7F7B7D3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2180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9AE9-36FE-4545-B482-087AF7F7B7D3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830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9AE9-36FE-4545-B482-087AF7F7B7D3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224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9AE9-36FE-4545-B482-087AF7F7B7D3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378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9AE9-36FE-4545-B482-087AF7F7B7D3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3357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59AE9-36FE-4545-B482-087AF7F7B7D3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6957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59AE9-36FE-4545-B482-087AF7F7B7D3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2872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59AE9-36FE-4545-B482-087AF7F7B7D3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782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BF0E-0459-4E7E-99E7-5D8CE92CC369}" type="datetime8">
              <a:rPr lang="he-IL" smtClean="0"/>
              <a:t>17 מאי 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680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FA27-60A2-4757-85A3-8C26059B83E9}" type="datetime8">
              <a:rPr lang="he-IL" smtClean="0"/>
              <a:t>17 מאי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95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2E5C8-3948-46F1-A70B-4E4DFE7DABB9}" type="datetime8">
              <a:rPr lang="he-IL" smtClean="0"/>
              <a:t>17 מאי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951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DC70C-A5A8-4A0E-BCB9-382DB50E8BC2}" type="datetime8">
              <a:rPr lang="he-IL" smtClean="0"/>
              <a:t>17 מאי 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22749" y="6373368"/>
            <a:ext cx="365760" cy="365760"/>
          </a:xfrm>
        </p:spPr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355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CF2B-82F8-433A-985D-C151A7E9A846}" type="datetime8">
              <a:rPr lang="he-IL" smtClean="0"/>
              <a:t>17 מאי 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22749" y="6371666"/>
            <a:ext cx="365760" cy="365760"/>
          </a:xfrm>
        </p:spPr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1752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1E56-C072-4D8A-BD70-75BB42D30410}" type="datetime8">
              <a:rPr lang="he-IL" smtClean="0"/>
              <a:t>17 מאי 19</a:t>
            </a:fld>
            <a:endParaRPr lang="he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080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381B-0B21-456B-9776-1A9330944421}" type="datetime8">
              <a:rPr lang="he-IL" smtClean="0"/>
              <a:t>17 מאי 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2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DA20-A9DD-4770-A6D6-050FC93981C7}" type="datetime8">
              <a:rPr lang="he-IL" smtClean="0"/>
              <a:t>17 מאי 19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70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51ED-92E7-44FC-A0D0-B64073DEF7E6}" type="datetime8">
              <a:rPr lang="he-IL" smtClean="0"/>
              <a:t>17 מאי 19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36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EE4D-61FD-4533-9324-E36C2187771D}" type="datetime8">
              <a:rPr lang="he-IL" smtClean="0"/>
              <a:t>17 מאי 19</a:t>
            </a:fld>
            <a:endParaRPr lang="he-I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e-I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730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6250A15-F161-465F-9209-FC48E5B4FF24}" type="datetime8">
              <a:rPr lang="he-IL" smtClean="0"/>
              <a:t>17 מאי 19</a:t>
            </a:fld>
            <a:endParaRPr lang="he-I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e-I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439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7D7D485-416D-4514-9BC1-0B4BDD3026D6}" type="datetime8">
              <a:rPr lang="he-IL" smtClean="0"/>
              <a:t>17 מאי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5DF1DE7-A318-4074-9D75-DFE435B05D99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7019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ctr" defTabSz="914400" rtl="1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depth sampling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234855"/>
            <a:ext cx="6801612" cy="1812866"/>
          </a:xfrm>
        </p:spPr>
        <p:txBody>
          <a:bodyPr>
            <a:noAutofit/>
          </a:bodyPr>
          <a:lstStyle/>
          <a:p>
            <a:pPr rtl="0"/>
            <a:r>
              <a:rPr lang="en-US" sz="2800" b="1" dirty="0"/>
              <a:t>Gal </a:t>
            </a:r>
            <a:r>
              <a:rPr lang="en-US" sz="2800" b="1" dirty="0" err="1"/>
              <a:t>Shitrit</a:t>
            </a:r>
            <a:r>
              <a:rPr lang="en-US" sz="2800" b="1" dirty="0"/>
              <a:t> &amp; Adam Wolff</a:t>
            </a:r>
            <a:endParaRPr lang="he-IL" sz="2800" b="1" dirty="0"/>
          </a:p>
          <a:p>
            <a:endParaRPr lang="en-US" sz="1200" dirty="0"/>
          </a:p>
          <a:p>
            <a:pPr rtl="0"/>
            <a:r>
              <a:rPr lang="he-IL" sz="2400" dirty="0"/>
              <a:t>097200</a:t>
            </a:r>
            <a:r>
              <a:rPr lang="en-US" sz="2400" dirty="0"/>
              <a:t> – Deep Learning Course Final Project</a:t>
            </a:r>
          </a:p>
        </p:txBody>
      </p:sp>
      <p:pic>
        <p:nvPicPr>
          <p:cNvPr id="1034" name="Picture 10" descr="Technion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452647"/>
            <a:ext cx="28575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030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/>
              <a:t>Solid-state lidar</a:t>
            </a:r>
            <a:endParaRPr lang="he-IL" dirty="0"/>
          </a:p>
        </p:txBody>
      </p:sp>
      <p:pic>
        <p:nvPicPr>
          <p:cNvPr id="1026" name="Picture 2" descr="https://innoviz.tech/wp-content/uploads/2017/06/23.5.20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824" y="3164542"/>
            <a:ext cx="4975374" cy="3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10</a:t>
            </a:fld>
            <a:endParaRPr lang="he-IL" dirty="0"/>
          </a:p>
        </p:txBody>
      </p:sp>
      <p:pic>
        <p:nvPicPr>
          <p:cNvPr id="2050" name="Picture 2" descr="http://www.analogphotonics.com/wp-content/uploads/2017/02/Picture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0" y="3164542"/>
            <a:ext cx="4230133" cy="3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46349" y="2118898"/>
            <a:ext cx="10099301" cy="756308"/>
          </a:xfrm>
        </p:spPr>
        <p:txBody>
          <a:bodyPr>
            <a:noAutofit/>
          </a:bodyPr>
          <a:lstStyle/>
          <a:p>
            <a:pPr marL="0" indent="0" algn="ctr" rtl="0">
              <a:buNone/>
            </a:pPr>
            <a:r>
              <a:rPr lang="en-US" sz="3600" dirty="0"/>
              <a:t>based on optical phased-array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4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314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implementation</a:t>
            </a:r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12</a:t>
            </a:fld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978"/>
            <a:ext cx="12192000" cy="351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2F2E4-CEBF-45C9-9BB8-BD03D98394AD}"/>
              </a:ext>
            </a:extLst>
          </p:cNvPr>
          <p:cNvSpPr txBox="1"/>
          <p:nvPr/>
        </p:nvSpPr>
        <p:spPr>
          <a:xfrm>
            <a:off x="3164178" y="5042729"/>
            <a:ext cx="2257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Ground-truth sampling map using super pixels (Wolff)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E4DD8C39-2CC1-4853-BACC-F5551E6DE4DB}"/>
              </a:ext>
            </a:extLst>
          </p:cNvPr>
          <p:cNvSpPr/>
          <p:nvPr/>
        </p:nvSpPr>
        <p:spPr>
          <a:xfrm>
            <a:off x="4035715" y="4154578"/>
            <a:ext cx="350548" cy="830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50BB7-1477-4478-BB7C-94EC6FA94D2F}"/>
              </a:ext>
            </a:extLst>
          </p:cNvPr>
          <p:cNvSpPr txBox="1"/>
          <p:nvPr/>
        </p:nvSpPr>
        <p:spPr>
          <a:xfrm rot="16200000">
            <a:off x="3341123" y="4172201"/>
            <a:ext cx="119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81238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Architecture (u-net)</a:t>
            </a:r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13</a:t>
            </a:fld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0" y="2458009"/>
            <a:ext cx="5769172" cy="3843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2" y="3311443"/>
            <a:ext cx="5709117" cy="2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Training</a:t>
            </a:r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14</a:t>
            </a:fld>
            <a:endParaRPr lang="he-I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35C8F4-508E-45F8-9E44-5243C3E2EFCF}"/>
              </a:ext>
            </a:extLst>
          </p:cNvPr>
          <p:cNvGrpSpPr/>
          <p:nvPr/>
        </p:nvGrpSpPr>
        <p:grpSpPr>
          <a:xfrm>
            <a:off x="466725" y="1939190"/>
            <a:ext cx="5386388" cy="3390213"/>
            <a:chOff x="3200400" y="2167790"/>
            <a:chExt cx="5386388" cy="33902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A9A45D-1D26-4952-A282-681147890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820" b="46178"/>
            <a:stretch/>
          </p:blipFill>
          <p:spPr>
            <a:xfrm>
              <a:off x="3200400" y="2167790"/>
              <a:ext cx="5386388" cy="18898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9AE5BE-2BEE-4C74-BEF7-833C94783A49}"/>
                </a:ext>
              </a:extLst>
            </p:cNvPr>
            <p:cNvSpPr txBox="1"/>
            <p:nvPr/>
          </p:nvSpPr>
          <p:spPr>
            <a:xfrm>
              <a:off x="6329363" y="4727006"/>
              <a:ext cx="22574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Ground-truth sampling map using super pixels (Wolff)</a:t>
              </a:r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12F05557-C3BC-413D-84DC-6E6C0AC2FD74}"/>
                </a:ext>
              </a:extLst>
            </p:cNvPr>
            <p:cNvSpPr/>
            <p:nvPr/>
          </p:nvSpPr>
          <p:spPr>
            <a:xfrm>
              <a:off x="7200900" y="3838855"/>
              <a:ext cx="350548" cy="83099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19776D-4B63-488C-B275-299744F7C680}"/>
                </a:ext>
              </a:extLst>
            </p:cNvPr>
            <p:cNvSpPr txBox="1"/>
            <p:nvPr/>
          </p:nvSpPr>
          <p:spPr>
            <a:xfrm rot="16200000">
              <a:off x="6506308" y="3856478"/>
              <a:ext cx="1193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Loss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03EC00-2BE0-42F4-8686-2B41026EECA4}"/>
              </a:ext>
            </a:extLst>
          </p:cNvPr>
          <p:cNvSpPr txBox="1"/>
          <p:nvPr/>
        </p:nvSpPr>
        <p:spPr>
          <a:xfrm>
            <a:off x="6871229" y="4355759"/>
            <a:ext cx="5039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Gaussian filter on hard map – Soft GT sampling probability distribution map – MSE loss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1D19A2-C143-4A2E-BAAB-E3DA6864A64E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491751" y="2352154"/>
            <a:ext cx="1482252" cy="167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E1B9A9-4B66-4A01-A40B-36635F6C9AF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502041" y="4025753"/>
            <a:ext cx="1369188" cy="68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931916-88CE-48CF-ADF9-AF52DA183616}"/>
              </a:ext>
            </a:extLst>
          </p:cNvPr>
          <p:cNvSpPr txBox="1"/>
          <p:nvPr/>
        </p:nvSpPr>
        <p:spPr>
          <a:xfrm>
            <a:off x="6974003" y="1998211"/>
            <a:ext cx="5039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Hard GT sampling probability distribution map – BCE 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5FD0B-7423-463D-BAB2-C0A4AE14F09B}"/>
              </a:ext>
            </a:extLst>
          </p:cNvPr>
          <p:cNvSpPr txBox="1"/>
          <p:nvPr/>
        </p:nvSpPr>
        <p:spPr>
          <a:xfrm rot="18704152">
            <a:off x="5930336" y="2888259"/>
            <a:ext cx="119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9F8E20-8175-4800-8611-6C8ABA5CD1BA}"/>
              </a:ext>
            </a:extLst>
          </p:cNvPr>
          <p:cNvSpPr txBox="1"/>
          <p:nvPr/>
        </p:nvSpPr>
        <p:spPr>
          <a:xfrm rot="1468230">
            <a:off x="5879919" y="4139162"/>
            <a:ext cx="119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Option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4AD465-67F5-42BB-9F62-DC7530B49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63" y="2658723"/>
            <a:ext cx="3257550" cy="17049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6A16DD-F1D0-4D9F-9523-C07F32742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926" y="5107489"/>
            <a:ext cx="32670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91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Non-max-suppression</a:t>
            </a:r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15</a:t>
            </a:fld>
            <a:endParaRPr lang="he-IL" dirty="0"/>
          </a:p>
        </p:txBody>
      </p:sp>
      <p:pic>
        <p:nvPicPr>
          <p:cNvPr id="2050" name="Picture 2" descr="https://cdn-images-1.medium.com/max/800/0*-l0XxWEG7d2C4oL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33" y="2340561"/>
            <a:ext cx="4653454" cy="329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1600/1*LmBYILsRp_KlVpNweqHh0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600" y="2340561"/>
            <a:ext cx="4462324" cy="329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29034" y="5773270"/>
            <a:ext cx="231185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Object detection</a:t>
            </a:r>
            <a:endParaRPr lang="he-IL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581044" y="5773270"/>
            <a:ext cx="28074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Canny edge detector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3458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interpolation</a:t>
            </a:r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16</a:t>
            </a:fld>
            <a:endParaRPr lang="he-IL" dirty="0"/>
          </a:p>
        </p:txBody>
      </p:sp>
      <p:pic>
        <p:nvPicPr>
          <p:cNvPr id="1026" name="Picture 2" descr="https://upload.wikimedia.org/wikipedia/commons/thumb/2/27/Interpolation-nearest.svg/1024px-Interpolation-neares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22" y="2284412"/>
            <a:ext cx="3908425" cy="39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d/dd/Interpolation-bilinear.svg/1024px-Interpolation-bilinea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94" y="2284412"/>
            <a:ext cx="3908425" cy="39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161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51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dataset</a:t>
            </a:r>
            <a:endParaRPr lang="he-I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71575" y="2171700"/>
            <a:ext cx="9744075" cy="4057649"/>
          </a:xfrm>
        </p:spPr>
        <p:txBody>
          <a:bodyPr>
            <a:noAutofit/>
          </a:bodyPr>
          <a:lstStyle/>
          <a:p>
            <a:pPr algn="l" rtl="0"/>
            <a:r>
              <a:rPr lang="en-US" sz="2800" b="1" dirty="0">
                <a:solidFill>
                  <a:schemeClr val="tx1"/>
                </a:solidFill>
              </a:rPr>
              <a:t>Synthia</a:t>
            </a:r>
            <a:r>
              <a:rPr lang="en-US" sz="2800" dirty="0">
                <a:solidFill>
                  <a:schemeClr val="tx1"/>
                </a:solidFill>
              </a:rPr>
              <a:t> – synthetic urban driving scenes:</a:t>
            </a:r>
          </a:p>
          <a:p>
            <a:pPr marL="0" indent="0" algn="l" rtl="0">
              <a:buNone/>
            </a:pPr>
            <a:r>
              <a:rPr lang="en-US" sz="2800" dirty="0">
                <a:solidFill>
                  <a:schemeClr val="tx1"/>
                </a:solidFill>
              </a:rPr>
              <a:t>		6000 images for train set, 296 images for test set</a:t>
            </a:r>
            <a:endParaRPr lang="he-IL" sz="28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79" y="3526350"/>
            <a:ext cx="4802065" cy="2847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43" y="3526350"/>
            <a:ext cx="4802064" cy="284701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9765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evaluation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71575" y="2171700"/>
                <a:ext cx="9744075" cy="4057649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en-US" sz="2800" b="1" dirty="0">
                    <a:solidFill>
                      <a:schemeClr val="tx1"/>
                    </a:solidFill>
                  </a:rPr>
                  <a:t>Evaluation metric: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 algn="l" rtl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depth ground-truth,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depth prediction)</a:t>
                </a:r>
              </a:p>
              <a:p>
                <a:pPr algn="l" rtl="0"/>
                <a:endParaRPr lang="en-US" sz="2800" dirty="0">
                  <a:solidFill>
                    <a:schemeClr val="tx1"/>
                  </a:solidFill>
                </a:endParaRPr>
              </a:p>
              <a:p>
                <a:pPr algn="l" rtl="0"/>
                <a:r>
                  <a:rPr lang="en-US" sz="2800" dirty="0">
                    <a:solidFill>
                      <a:schemeClr val="tx1"/>
                    </a:solidFill>
                  </a:rPr>
                  <a:t>Evaluation made only on 0-100 m range.</a:t>
                </a:r>
                <a:endParaRPr lang="he-IL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1575" y="2171700"/>
                <a:ext cx="9744075" cy="4057649"/>
              </a:xfrm>
              <a:blipFill>
                <a:blip r:embed="rId2"/>
                <a:stretch>
                  <a:fillRect l="-1251" t="-150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6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1441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Quantitative results</a:t>
            </a:r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20</a:t>
            </a:fld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314295"/>
            <a:ext cx="47434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85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Qualitative results</a:t>
            </a:r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21</a:t>
            </a:fld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4" y="2635899"/>
            <a:ext cx="5675219" cy="3132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29" y="2635899"/>
            <a:ext cx="5741497" cy="313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3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22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700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rgbClr val="5F5F5F"/>
                </a:solidFill>
              </a:rPr>
              <a:t>Conclusion</a:t>
            </a:r>
            <a:endParaRPr lang="he-I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23</a:t>
            </a:fld>
            <a:endParaRPr lang="he-I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71575" y="2171700"/>
            <a:ext cx="9744075" cy="4057649"/>
          </a:xfrm>
        </p:spPr>
        <p:txBody>
          <a:bodyPr>
            <a:noAutofit/>
          </a:bodyPr>
          <a:lstStyle/>
          <a:p>
            <a:pPr algn="l" rtl="0"/>
            <a:r>
              <a:rPr lang="en-US" sz="3200" dirty="0">
                <a:solidFill>
                  <a:schemeClr val="tx1"/>
                </a:solidFill>
              </a:rPr>
              <a:t>Adaptive sampling is worthwhile.</a:t>
            </a:r>
          </a:p>
          <a:p>
            <a:pPr algn="l" rtl="0"/>
            <a:r>
              <a:rPr lang="en-US" sz="3200" dirty="0">
                <a:solidFill>
                  <a:schemeClr val="tx1"/>
                </a:solidFill>
              </a:rPr>
              <a:t>There is enough room to improve.</a:t>
            </a:r>
          </a:p>
          <a:p>
            <a:pPr algn="l" rtl="0"/>
            <a:r>
              <a:rPr lang="en-US" sz="3200" dirty="0">
                <a:solidFill>
                  <a:schemeClr val="tx1"/>
                </a:solidFill>
              </a:rPr>
              <a:t>Possible future work: </a:t>
            </a:r>
          </a:p>
          <a:p>
            <a:pPr lvl="1" algn="l" rtl="0"/>
            <a:r>
              <a:rPr lang="en-US" sz="3000" dirty="0">
                <a:solidFill>
                  <a:schemeClr val="tx1"/>
                </a:solidFill>
              </a:rPr>
              <a:t>Exploit temporal redundancy.</a:t>
            </a:r>
          </a:p>
          <a:p>
            <a:pPr lvl="1" algn="l" rtl="0"/>
            <a:r>
              <a:rPr lang="en-US" sz="3000" dirty="0">
                <a:solidFill>
                  <a:schemeClr val="tx1"/>
                </a:solidFill>
              </a:rPr>
              <a:t>Use semantic information.</a:t>
            </a:r>
            <a:endParaRPr lang="he-IL" sz="3000" dirty="0">
              <a:solidFill>
                <a:schemeClr val="tx1"/>
              </a:solidFill>
            </a:endParaRPr>
          </a:p>
          <a:p>
            <a:pPr lvl="1" algn="l" rtl="0"/>
            <a:r>
              <a:rPr lang="en-US" sz="3000" dirty="0">
                <a:solidFill>
                  <a:schemeClr val="tx1"/>
                </a:solidFill>
              </a:rPr>
              <a:t>Depth completion using CNN</a:t>
            </a:r>
          </a:p>
          <a:p>
            <a:pPr lvl="1" algn="l" rtl="0"/>
            <a:r>
              <a:rPr lang="en-US" sz="3000" dirty="0">
                <a:solidFill>
                  <a:schemeClr val="tx1"/>
                </a:solidFill>
              </a:rPr>
              <a:t>Produce more optimal GT sampling images using search methods such as genetic algorithms</a:t>
            </a:r>
          </a:p>
        </p:txBody>
      </p:sp>
    </p:spTree>
    <p:extLst>
      <p:ext uri="{BB962C8B-B14F-4D97-AF65-F5344CB8AC3E}">
        <p14:creationId xmlns:p14="http://schemas.microsoft.com/office/powerpoint/2010/main" val="16222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329344"/>
            <a:ext cx="8991600" cy="1645920"/>
          </a:xfrm>
        </p:spPr>
        <p:txBody>
          <a:bodyPr/>
          <a:lstStyle/>
          <a:p>
            <a:r>
              <a:rPr lang="en-US" dirty="0"/>
              <a:t>Thank you for listening!</a:t>
            </a:r>
            <a:endParaRPr lang="he-IL" dirty="0"/>
          </a:p>
        </p:txBody>
      </p:sp>
      <p:pic>
        <p:nvPicPr>
          <p:cNvPr id="6" name="Picture 2" descr="Image result for autonomous car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87" y="2226844"/>
            <a:ext cx="7732426" cy="45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24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8770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640842"/>
            <a:ext cx="7729728" cy="1188720"/>
          </a:xfrm>
        </p:spPr>
        <p:txBody>
          <a:bodyPr/>
          <a:lstStyle/>
          <a:p>
            <a:pPr rtl="0"/>
            <a:r>
              <a:rPr lang="en-US" sz="3200" dirty="0"/>
              <a:t>Autonomous car sensing</a:t>
            </a:r>
            <a:endParaRPr lang="he-IL" dirty="0"/>
          </a:p>
        </p:txBody>
      </p:sp>
      <p:pic>
        <p:nvPicPr>
          <p:cNvPr id="6" name="Picture 2" descr="http://www.autonews.com/apps/pbcsi.dll/storyimage/CA/20171023/MOBILITY/171029940/AR/0/AR-1710299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375" y="2188061"/>
            <a:ext cx="2835419" cy="17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730757" y="3192536"/>
            <a:ext cx="1569957" cy="95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020305" y="1875493"/>
            <a:ext cx="3004023" cy="62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Calibri" panose="020F0502020204030204" pitchFamily="34" charset="0"/>
              </a:rPr>
              <a:t>3D Point cloud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176722" y="4561330"/>
            <a:ext cx="2487006" cy="615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</a:rPr>
              <a:t>RGB image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443437" y="4555121"/>
            <a:ext cx="4362679" cy="614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</a:rPr>
              <a:t>2D Sparse depth map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420225" y="4006850"/>
            <a:ext cx="3175" cy="5813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3</a:t>
            </a:fld>
            <a:endParaRPr lang="he-IL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997732" y="2665947"/>
            <a:ext cx="1171415" cy="62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latin typeface="Calibri" panose="020F0502020204030204" pitchFamily="34" charset="0"/>
              </a:rPr>
              <a:t>LiDAR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522317" y="4006849"/>
            <a:ext cx="3175" cy="5813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9123784" y="4006849"/>
            <a:ext cx="1696010" cy="62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latin typeface="Calibri" panose="020F0502020204030204" pitchFamily="34" charset="0"/>
              </a:rPr>
              <a:t>Camera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433" y="5114076"/>
            <a:ext cx="3707583" cy="1594883"/>
          </a:xfrm>
          <a:prstGeom prst="rect">
            <a:avLst/>
          </a:prstGeom>
        </p:spPr>
      </p:pic>
      <p:pic>
        <p:nvPicPr>
          <p:cNvPr id="3074" name="Picture 2" descr="Image result for lida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0" b="14466"/>
          <a:stretch/>
        </p:blipFill>
        <p:spPr bwMode="auto">
          <a:xfrm>
            <a:off x="1891633" y="2480906"/>
            <a:ext cx="3261368" cy="14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560" y="5111510"/>
            <a:ext cx="3719512" cy="1600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5345137" y="5692831"/>
                <a:ext cx="1075322" cy="614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13000"/>
                            <a:lumOff val="87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13000"/>
                            <a:lumOff val="87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13000"/>
                            <a:lumOff val="87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13000"/>
                            <a:lumOff val="87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13000"/>
                            <a:lumOff val="87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137" y="5692831"/>
                <a:ext cx="1075322" cy="6143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62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  <p:bldP spid="11" grpId="0"/>
      <p:bldP spid="16" grpId="0" build="p"/>
      <p:bldP spid="20" grpId="0" build="p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640842"/>
            <a:ext cx="7729728" cy="1188720"/>
          </a:xfrm>
        </p:spPr>
        <p:txBody>
          <a:bodyPr/>
          <a:lstStyle/>
          <a:p>
            <a:pPr rtl="0"/>
            <a:r>
              <a:rPr lang="en-US" sz="3200" dirty="0"/>
              <a:t>lidar</a:t>
            </a:r>
            <a:endParaRPr lang="he-IL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4</a:t>
            </a:fld>
            <a:endParaRPr lang="he-IL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8843"/>
          <a:stretch/>
        </p:blipFill>
        <p:spPr>
          <a:xfrm>
            <a:off x="4028659" y="2010849"/>
            <a:ext cx="4134681" cy="2115391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357718" y="4018608"/>
            <a:ext cx="7494494" cy="2068427"/>
          </a:xfrm>
        </p:spPr>
        <p:txBody>
          <a:bodyPr>
            <a:noAutofit/>
          </a:bodyPr>
          <a:lstStyle/>
          <a:p>
            <a:pPr algn="l" rtl="0"/>
            <a:r>
              <a:rPr lang="en-US" sz="3200" dirty="0" err="1"/>
              <a:t>Velodyne</a:t>
            </a:r>
            <a:r>
              <a:rPr lang="en-US" sz="3200" dirty="0"/>
              <a:t> Puck		(</a:t>
            </a:r>
            <a:r>
              <a:rPr lang="en-US" sz="3200" b="1" dirty="0"/>
              <a:t>16 lines</a:t>
            </a:r>
            <a:r>
              <a:rPr lang="en-US" sz="3200" dirty="0"/>
              <a:t>)	= 8k $</a:t>
            </a:r>
          </a:p>
          <a:p>
            <a:pPr algn="l" rtl="0"/>
            <a:r>
              <a:rPr lang="en-US" sz="3200" dirty="0" err="1"/>
              <a:t>Velodyne</a:t>
            </a:r>
            <a:r>
              <a:rPr lang="en-US" sz="3200" dirty="0"/>
              <a:t> HDL-32E	(</a:t>
            </a:r>
            <a:r>
              <a:rPr lang="en-US" sz="3200" b="1" dirty="0"/>
              <a:t>32 lines</a:t>
            </a:r>
            <a:r>
              <a:rPr lang="en-US" sz="3200" dirty="0"/>
              <a:t>)	= 30k $</a:t>
            </a:r>
          </a:p>
          <a:p>
            <a:pPr algn="l" rtl="0"/>
            <a:r>
              <a:rPr lang="en-US" sz="3200" dirty="0" err="1"/>
              <a:t>Velodyne</a:t>
            </a:r>
            <a:r>
              <a:rPr lang="en-US" sz="3200" dirty="0"/>
              <a:t> HDL-64E	(</a:t>
            </a:r>
            <a:r>
              <a:rPr lang="en-US" sz="3200" b="1" dirty="0"/>
              <a:t>64 lines</a:t>
            </a:r>
            <a:r>
              <a:rPr lang="en-US" sz="3200" dirty="0"/>
              <a:t>)	</a:t>
            </a:r>
            <a:r>
              <a:rPr lang="en-US" sz="3200" dirty="0">
                <a:solidFill>
                  <a:srgbClr val="FF0000"/>
                </a:solidFill>
              </a:rPr>
              <a:t>=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75k $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3505200" y="2314575"/>
            <a:ext cx="238125" cy="116205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469899" y="2418546"/>
                <a:ext cx="2035301" cy="95410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horizontal</a:t>
                </a:r>
              </a:p>
              <a:p>
                <a:pPr algn="ctr"/>
                <a:r>
                  <a:rPr lang="en-US" sz="2800" dirty="0"/>
                  <a:t>lines</a:t>
                </a:r>
                <a:endParaRPr lang="he-IL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899" y="2418546"/>
                <a:ext cx="2035301" cy="954107"/>
              </a:xfrm>
              <a:prstGeom prst="rect">
                <a:avLst/>
              </a:prstGeom>
              <a:blipFill>
                <a:blip r:embed="rId4"/>
                <a:stretch>
                  <a:fillRect t="-7051" r="-4790" b="-173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30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>
          <a:xfrm>
            <a:off x="4305598" y="4389236"/>
            <a:ext cx="3599370" cy="601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</a:rPr>
              <a:t>Dense depth map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/>
              <a:t>Depth completion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5900737" y="3541849"/>
            <a:ext cx="457200" cy="75392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 26"/>
          <p:cNvSpPr/>
          <p:nvPr/>
        </p:nvSpPr>
        <p:spPr>
          <a:xfrm>
            <a:off x="5257799" y="3368991"/>
            <a:ext cx="1743075" cy="209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5</a:t>
            </a:fld>
            <a:endParaRPr lang="he-IL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941664" y="2300169"/>
            <a:ext cx="2375344" cy="102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</a:rPr>
              <a:t>Depth completion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10" y="2430949"/>
            <a:ext cx="3707583" cy="1594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689" y="4957234"/>
            <a:ext cx="3717187" cy="1599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" y="2425818"/>
            <a:ext cx="3719512" cy="160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 animBg="1"/>
      <p:bldP spid="27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5956787" y="2821371"/>
            <a:ext cx="993531" cy="3956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ight Arrow 9"/>
          <p:cNvSpPr/>
          <p:nvPr/>
        </p:nvSpPr>
        <p:spPr>
          <a:xfrm>
            <a:off x="5956788" y="5187596"/>
            <a:ext cx="993531" cy="3956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2354816" y="3823922"/>
            <a:ext cx="85910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??</a:t>
            </a:r>
            <a:endParaRPr lang="he-IL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Up-Down Arrow 11"/>
          <p:cNvSpPr/>
          <p:nvPr/>
        </p:nvSpPr>
        <p:spPr>
          <a:xfrm>
            <a:off x="3260056" y="3984095"/>
            <a:ext cx="340029" cy="64387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630386" y="1889048"/>
            <a:ext cx="3599370" cy="561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</a:rPr>
              <a:t>Pattern 1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30386" y="6189377"/>
            <a:ext cx="3599370" cy="561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</a:rPr>
              <a:t>Pattern 2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/>
              <a:t>guided depth sampling</a:t>
            </a:r>
            <a:endParaRPr lang="he-IL" sz="32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6</a:t>
            </a:fld>
            <a:endParaRPr lang="he-IL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314" y="2359488"/>
            <a:ext cx="3719512" cy="16000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279" y="2359488"/>
            <a:ext cx="3727876" cy="1603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279" y="4674923"/>
            <a:ext cx="3727876" cy="1603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67" y="4675875"/>
            <a:ext cx="3731659" cy="16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3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/>
              <a:t>guided depth sampling</a:t>
            </a:r>
            <a:endParaRPr lang="he-IL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7</a:t>
            </a:fld>
            <a:endParaRPr lang="he-IL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71277" y="2204641"/>
            <a:ext cx="4615098" cy="1967310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 err="1"/>
              <a:t>Hawe</a:t>
            </a:r>
            <a:r>
              <a:rPr lang="en-US" sz="2800" dirty="0"/>
              <a:t> et al. (ICCV 2011)</a:t>
            </a:r>
          </a:p>
          <a:p>
            <a:pPr algn="l" rtl="0"/>
            <a:r>
              <a:rPr lang="en-US" sz="2800" dirty="0"/>
              <a:t>Liu et al. (IEEE Trans. Image </a:t>
            </a:r>
          </a:p>
          <a:p>
            <a:pPr marL="0" indent="0" algn="l" rtl="0">
              <a:buNone/>
            </a:pPr>
            <a:r>
              <a:rPr lang="en-US" sz="2800" dirty="0"/>
              <a:t>		Process. 2015)</a:t>
            </a:r>
          </a:p>
          <a:p>
            <a:pPr algn="l" rtl="0"/>
            <a:endParaRPr lang="he-IL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74" y="1887342"/>
            <a:ext cx="6065175" cy="3013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5144323"/>
            <a:ext cx="6210345" cy="1416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6722827" y="5110221"/>
                <a:ext cx="5642850" cy="16289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/>
                <a:r>
                  <a:rPr lang="en-US" sz="3200" dirty="0">
                    <a:solidFill>
                      <a:srgbClr val="FF0000"/>
                    </a:solidFill>
                  </a:rPr>
                  <a:t>High sampling ratio 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)</a:t>
                </a:r>
              </a:p>
              <a:p>
                <a:pPr algn="l" rtl="0"/>
                <a:r>
                  <a:rPr lang="en-US" sz="3200" dirty="0">
                    <a:solidFill>
                      <a:srgbClr val="FF0000"/>
                    </a:solidFill>
                  </a:rPr>
                  <a:t>Non-natural images.</a:t>
                </a:r>
                <a:endParaRPr lang="he-IL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827" y="5110221"/>
                <a:ext cx="5642850" cy="1628907"/>
              </a:xfrm>
              <a:prstGeom prst="rect">
                <a:avLst/>
              </a:prstGeom>
              <a:blipFill>
                <a:blip r:embed="rId5"/>
                <a:stretch>
                  <a:fillRect l="-2486" t="-485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/>
              <a:t>guided depth sampling</a:t>
            </a:r>
            <a:endParaRPr lang="he-IL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8</a:t>
            </a:fld>
            <a:endParaRPr lang="he-IL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71277" y="2204641"/>
            <a:ext cx="4615098" cy="1967310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/>
              <a:t>A. Wolff </a:t>
            </a:r>
            <a:r>
              <a:rPr lang="en-US" sz="2800" dirty="0" err="1"/>
              <a:t>M.Sc</a:t>
            </a:r>
            <a:r>
              <a:rPr lang="en-US" sz="2800" dirty="0"/>
              <a:t> thesis</a:t>
            </a:r>
          </a:p>
          <a:p>
            <a:pPr algn="l" rtl="0"/>
            <a:endParaRPr lang="he-IL" sz="2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41785" y="4191610"/>
            <a:ext cx="5642850" cy="1628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4400" dirty="0">
                <a:solidFill>
                  <a:srgbClr val="FF0000"/>
                </a:solidFill>
              </a:rPr>
              <a:t>No learning!!!</a:t>
            </a:r>
            <a:endParaRPr lang="he-IL" sz="4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6" y="2204641"/>
            <a:ext cx="6903382" cy="36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3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4400" dirty="0">
                <a:solidFill>
                  <a:srgbClr val="FF0000"/>
                </a:solidFill>
              </a:rPr>
              <a:t>Designing an optimal sampling pattern for accurate depth map completion</a:t>
            </a:r>
            <a:endParaRPr lang="he-IL" sz="4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4CA54D3-D6CE-4DA1-A0B5-D65D3C7DB01A}"/>
              </a:ext>
            </a:extLst>
          </p:cNvPr>
          <p:cNvSpPr txBox="1">
            <a:spLocks/>
          </p:cNvSpPr>
          <p:nvPr/>
        </p:nvSpPr>
        <p:spPr>
          <a:xfrm>
            <a:off x="280035" y="250521"/>
            <a:ext cx="11643202" cy="293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1600" dirty="0">
                <a:solidFill>
                  <a:srgbClr val="247FAC"/>
                </a:solidFill>
              </a:rPr>
              <a:t>Motivation </a:t>
            </a:r>
            <a:r>
              <a:rPr lang="en-US" sz="1600" dirty="0">
                <a:solidFill>
                  <a:srgbClr val="5F5F5F"/>
                </a:solidFill>
              </a:rPr>
              <a:t>| Preliminaries | Method | Experiments | Conclusion</a:t>
            </a:r>
            <a:endParaRPr lang="he-IL" sz="1600" dirty="0">
              <a:solidFill>
                <a:srgbClr val="5F5F5F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black">
          <a:xfrm>
            <a:off x="2231136" y="64084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/>
              <a:t>project goal</a:t>
            </a:r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F1DE7-A318-4074-9D75-DFE435B05D99}" type="slidenum">
              <a:rPr lang="he-IL" smtClean="0"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4796283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55543</TotalTime>
  <Words>308</Words>
  <Application>Microsoft Office PowerPoint</Application>
  <PresentationFormat>Widescreen</PresentationFormat>
  <Paragraphs>109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Gill Sans MT</vt:lpstr>
      <vt:lpstr>Parcel</vt:lpstr>
      <vt:lpstr>adaptive depth sampling</vt:lpstr>
      <vt:lpstr>motivation</vt:lpstr>
      <vt:lpstr>Autonomous car sensing</vt:lpstr>
      <vt:lpstr>lidar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Adapted Anisotropic Spectral TV</dc:title>
  <dc:creator>Shai Biton</dc:creator>
  <cp:lastModifiedBy>gal sh</cp:lastModifiedBy>
  <cp:revision>562</cp:revision>
  <dcterms:created xsi:type="dcterms:W3CDTF">2016-08-25T11:44:38Z</dcterms:created>
  <dcterms:modified xsi:type="dcterms:W3CDTF">2019-05-17T13:44:55Z</dcterms:modified>
</cp:coreProperties>
</file>